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71" r:id="rId2"/>
    <p:sldId id="257" r:id="rId3"/>
    <p:sldId id="268" r:id="rId4"/>
    <p:sldId id="258" r:id="rId5"/>
    <p:sldId id="259" r:id="rId6"/>
    <p:sldId id="269" r:id="rId7"/>
    <p:sldId id="270" r:id="rId8"/>
    <p:sldId id="256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588" autoAdjust="0"/>
  </p:normalViewPr>
  <p:slideViewPr>
    <p:cSldViewPr>
      <p:cViewPr varScale="1">
        <p:scale>
          <a:sx n="97" d="100"/>
          <a:sy n="97" d="100"/>
        </p:scale>
        <p:origin x="-3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A4D4B76B-FE5B-4CA4-AD8C-61277BC24955}" type="datetimeFigureOut">
              <a:rPr lang="en-US"/>
              <a:pPr>
                <a:defRPr/>
              </a:pPr>
              <a:t>12/30/2008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76AB3A38-85E9-41B8-A9E2-495C141D9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83112-A936-4665-93F6-7C373A3A6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A792E-3C96-48F5-ADA9-CF948C1F3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764C0-FB08-42DB-972B-13715B451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074B5-09C7-439C-A3A6-F5446D449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89F35-CFCC-4ADB-ADDA-C615F7D18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0E53A-4909-4338-BD81-A33C8BD91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1B914-22CA-4A3E-85CE-E30855A4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E04C8-0B1D-4594-91AE-9CEC0424A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89294-3D0C-4CF6-89FE-EC0AAA4B7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1217B-5769-47AA-9084-0603B0395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7B388-9C01-4AD4-88B3-046179E5B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5C9D0-5E13-48BE-B021-08563BDB1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54DDC-08BE-415E-B3F4-A283846EC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5B96A0-D3E7-447F-964E-9DD06C1A0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Bio&amp; 242 </a:t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</a:rPr>
              <a:t>Unit 1 / Lecture 4</a:t>
            </a:r>
          </a:p>
        </p:txBody>
      </p:sp>
      <p:pic>
        <p:nvPicPr>
          <p:cNvPr id="2051" name="Picture 2" descr="C:\Documents and Settings\GaryB\Local Settings\Temporary Internet Files\Content.IE5\O34PQ3AT\MCHM00260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362200"/>
            <a:ext cx="208756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Enzymatic Digestion of Lipids</a:t>
            </a:r>
          </a:p>
        </p:txBody>
      </p:sp>
      <p:graphicFrame>
        <p:nvGraphicFramePr>
          <p:cNvPr id="9270" name="Group 54"/>
          <p:cNvGraphicFramePr>
            <a:graphicFrameLocks noGrp="1"/>
          </p:cNvGraphicFramePr>
          <p:nvPr>
            <p:ph type="tbl" idx="1"/>
          </p:nvPr>
        </p:nvGraphicFramePr>
        <p:xfrm>
          <a:off x="304800" y="1295400"/>
          <a:ext cx="8458200" cy="4114802"/>
        </p:xfrm>
        <a:graphic>
          <a:graphicData uri="http://schemas.openxmlformats.org/drawingml/2006/table">
            <a:tbl>
              <a:tblPr/>
              <a:tblGrid>
                <a:gridCol w="1524000"/>
                <a:gridCol w="2057400"/>
                <a:gridCol w="2286000"/>
                <a:gridCol w="25908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Enzyme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Substrate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Lipase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Tongue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(Lingual)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Triglycerides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Fatty acids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monoglycerides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Lipase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Stomach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(gastric)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Milk butterfats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Fatty acids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monoglycerides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Lipase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Pancreas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(pancreatic)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Triglycerides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Fatty acids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monoglycerides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Enzymatic Digestion of Proteins</a:t>
            </a:r>
          </a:p>
        </p:txBody>
      </p:sp>
      <p:graphicFrame>
        <p:nvGraphicFramePr>
          <p:cNvPr id="10296" name="Group 56"/>
          <p:cNvGraphicFramePr>
            <a:graphicFrameLocks noGrp="1"/>
          </p:cNvGraphicFramePr>
          <p:nvPr>
            <p:ph type="tbl" idx="1"/>
          </p:nvPr>
        </p:nvGraphicFramePr>
        <p:xfrm>
          <a:off x="304800" y="1295400"/>
          <a:ext cx="8458200" cy="5231702"/>
        </p:xfrm>
        <a:graphic>
          <a:graphicData uri="http://schemas.openxmlformats.org/drawingml/2006/table">
            <a:tbl>
              <a:tblPr/>
              <a:tblGrid>
                <a:gridCol w="3124200"/>
                <a:gridCol w="1371600"/>
                <a:gridCol w="1905000"/>
                <a:gridCol w="20574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Enzyme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Substrate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Pepsin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Pepsinogen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(HCl)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Chief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Peptides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Amino acids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Trypsin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Trypsinogen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(enterokinase)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Acinar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Peptides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Amino acids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Chymotrypsin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Chymotrypsinogen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(Trypsin)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Acinar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Peptides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Amino acids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Enzymatic Digestion of Proteins</a:t>
            </a:r>
          </a:p>
        </p:txBody>
      </p:sp>
      <p:graphicFrame>
        <p:nvGraphicFramePr>
          <p:cNvPr id="11307" name="Group 43"/>
          <p:cNvGraphicFramePr>
            <a:graphicFrameLocks noGrp="1"/>
          </p:cNvGraphicFramePr>
          <p:nvPr>
            <p:ph type="tbl" idx="1"/>
          </p:nvPr>
        </p:nvGraphicFramePr>
        <p:xfrm>
          <a:off x="304800" y="1295400"/>
          <a:ext cx="8458200" cy="4859402"/>
        </p:xfrm>
        <a:graphic>
          <a:graphicData uri="http://schemas.openxmlformats.org/drawingml/2006/table">
            <a:tbl>
              <a:tblPr/>
              <a:tblGrid>
                <a:gridCol w="3429000"/>
                <a:gridCol w="1295400"/>
                <a:gridCol w="2209800"/>
                <a:gridCol w="15240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Enzyme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Substrate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Elastase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Proelastase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Trypsin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Acinar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Peptides amino acids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Carboxypeptidase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Procarboxypeptidase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(Trypsin)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Acinar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Terminal AA on the carboxyl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Amino acids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Enterokinase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Brush Border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Trypsinogen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Trypsin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Enzymatic Digestion of Proteins</a:t>
            </a:r>
          </a:p>
        </p:txBody>
      </p:sp>
      <p:graphicFrame>
        <p:nvGraphicFramePr>
          <p:cNvPr id="12322" name="Group 34"/>
          <p:cNvGraphicFramePr>
            <a:graphicFrameLocks noGrp="1"/>
          </p:cNvGraphicFramePr>
          <p:nvPr>
            <p:ph type="tbl" idx="1"/>
          </p:nvPr>
        </p:nvGraphicFramePr>
        <p:xfrm>
          <a:off x="304800" y="1295400"/>
          <a:ext cx="8458200" cy="3146426"/>
        </p:xfrm>
        <a:graphic>
          <a:graphicData uri="http://schemas.openxmlformats.org/drawingml/2006/table">
            <a:tbl>
              <a:tblPr/>
              <a:tblGrid>
                <a:gridCol w="3429000"/>
                <a:gridCol w="1295400"/>
                <a:gridCol w="2209800"/>
                <a:gridCol w="15240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Enzyme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Substrate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Aminopeptidase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Brush Border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Terminal AA at the amino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Amino acids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Dipeptidase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Brush Border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Dipeptides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Amino Acids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Enzymatic Digestion of nucleic Acids</a:t>
            </a:r>
          </a:p>
        </p:txBody>
      </p:sp>
      <p:graphicFrame>
        <p:nvGraphicFramePr>
          <p:cNvPr id="14409" name="Group 73"/>
          <p:cNvGraphicFramePr>
            <a:graphicFrameLocks noGrp="1"/>
          </p:cNvGraphicFramePr>
          <p:nvPr>
            <p:ph type="tbl" idx="1"/>
          </p:nvPr>
        </p:nvGraphicFramePr>
        <p:xfrm>
          <a:off x="228600" y="1136650"/>
          <a:ext cx="8686800" cy="4763834"/>
        </p:xfrm>
        <a:graphic>
          <a:graphicData uri="http://schemas.openxmlformats.org/drawingml/2006/table">
            <a:tbl>
              <a:tblPr/>
              <a:tblGrid>
                <a:gridCol w="2968625"/>
                <a:gridCol w="1570038"/>
                <a:gridCol w="2265362"/>
                <a:gridCol w="1882775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Enzyme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Substrate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Ribonuclease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Acinar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Ribonucleic acids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Nucleotides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(A, G,, C, or 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Deoxyribonuclease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Acinar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Deoxyribo-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nucleic acid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Nucleotides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(A, G, T, C)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Nucleosidases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Brush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Border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Nucleotides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Nitrogenous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Bases,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pentoses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phosphates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6387" name="Picture 5" descr="177695"/>
          <p:cNvPicPr>
            <a:picLocks noChangeAspect="1" noChangeArrowheads="1"/>
          </p:cNvPicPr>
          <p:nvPr>
            <p:ph type="chart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648200" cy="6858000"/>
          </a:xfrm>
          <a:noFill/>
        </p:spPr>
      </p:pic>
      <p:pic>
        <p:nvPicPr>
          <p:cNvPr id="16388" name="Picture 6" descr="1776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1776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1776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smtClean="0">
                <a:solidFill>
                  <a:schemeClr val="tx1"/>
                </a:solidFill>
                <a:latin typeface="Arial" charset="0"/>
              </a:rPr>
              <a:t>Hormonal control in the Digestive system: Gastric hormones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724400"/>
          </a:xfrm>
          <a:ln>
            <a:solidFill>
              <a:srgbClr val="FFFF99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400" b="1" i="1" smtClean="0">
                <a:latin typeface="Arial" charset="0"/>
                <a:cs typeface="Courier New" pitchFamily="49" charset="0"/>
              </a:rPr>
              <a:t>GASTRIN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:</a:t>
            </a:r>
            <a:endParaRPr lang="en-US" sz="2400" b="1" smtClean="0">
              <a:latin typeface="Arial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Secretion: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By enteroendocrine (G) cells in gastric  	pits of the mucosa.</a:t>
            </a:r>
            <a:endParaRPr lang="en-US" sz="2400" b="1" smtClean="0">
              <a:latin typeface="Arial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Stimulus: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Stomach distention and acid pH of 	chyme causes Gastrin.</a:t>
            </a:r>
          </a:p>
          <a:p>
            <a:pPr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Action:</a:t>
            </a:r>
            <a:endParaRPr lang="en-US" sz="2400" b="1" u="sng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en-US" sz="2000" b="1" smtClean="0">
                <a:latin typeface="Arial" charset="0"/>
                <a:cs typeface="Courier New" pitchFamily="49" charset="0"/>
              </a:rPr>
              <a:t>1. increases HCl production in stomach</a:t>
            </a:r>
            <a:endParaRPr lang="en-US" sz="2000" b="1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en-US" sz="2000" b="1" smtClean="0">
                <a:latin typeface="Arial" charset="0"/>
                <a:cs typeface="Courier New" pitchFamily="49" charset="0"/>
              </a:rPr>
              <a:t>2. increases gastric motility</a:t>
            </a:r>
            <a:endParaRPr lang="en-US" sz="2000" b="1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en-US" sz="2000" b="1" smtClean="0">
                <a:latin typeface="Arial" charset="0"/>
                <a:cs typeface="Courier New" pitchFamily="49" charset="0"/>
              </a:rPr>
              <a:t>3. stimulates growth of gastric mucosa</a:t>
            </a:r>
            <a:endParaRPr lang="en-US" sz="2000" b="1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en-US" sz="2000" b="1" smtClean="0">
                <a:latin typeface="Arial" charset="0"/>
                <a:cs typeface="Courier New" pitchFamily="49" charset="0"/>
              </a:rPr>
              <a:t>4. contract lower esophageal sphincter</a:t>
            </a:r>
            <a:endParaRPr lang="en-US" sz="2000" b="1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en-US" sz="2000" b="1" smtClean="0">
                <a:latin typeface="Arial" charset="0"/>
                <a:cs typeface="Courier New" pitchFamily="49" charset="0"/>
              </a:rPr>
              <a:t>5. relaxes pyloric sphincter</a:t>
            </a:r>
            <a:endParaRPr lang="en-US" sz="2000" b="1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en-US" sz="2000" b="1" smtClean="0">
                <a:latin typeface="Arial" charset="0"/>
                <a:cs typeface="Courier New" pitchFamily="49" charset="0"/>
              </a:rPr>
              <a:t>6. relaxes ileocecal sphincter</a:t>
            </a:r>
            <a:endParaRPr lang="en-US" sz="2000" b="1" smtClean="0">
              <a:latin typeface="Arial" charset="0"/>
              <a:cs typeface="Times New Roman" pitchFamily="18" charset="0"/>
            </a:endParaRPr>
          </a:p>
          <a:p>
            <a:endParaRPr lang="en-US" sz="24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smtClean="0">
                <a:solidFill>
                  <a:schemeClr val="tx1"/>
                </a:solidFill>
                <a:latin typeface="Arial" charset="0"/>
              </a:rPr>
              <a:t>Hormonal control in the Digestive system: Gastric hormones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01000" cy="3276600"/>
          </a:xfrm>
          <a:ln>
            <a:solidFill>
              <a:srgbClr val="FFFF99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800" b="1" i="1" smtClean="0">
                <a:latin typeface="Arial" charset="0"/>
                <a:cs typeface="Courier New" pitchFamily="49" charset="0"/>
              </a:rPr>
              <a:t>Somatostatin</a:t>
            </a:r>
            <a:r>
              <a:rPr lang="en-US" sz="2800" b="1" smtClean="0">
                <a:latin typeface="Arial" charset="0"/>
                <a:cs typeface="Courier New" pitchFamily="49" charset="0"/>
              </a:rPr>
              <a:t>:</a:t>
            </a:r>
            <a:endParaRPr lang="en-US" sz="2800" b="1" smtClean="0">
              <a:latin typeface="Arial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Secretion: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By enteroendocrine (D) cells in gastric  	pits of the mucosa in the pylorus.</a:t>
            </a:r>
            <a:endParaRPr lang="en-US" sz="2400" b="1" smtClean="0">
              <a:latin typeface="Arial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Stimulus: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continuously released, overridden by Gastrin and nerves </a:t>
            </a:r>
          </a:p>
          <a:p>
            <a:pPr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Action:</a:t>
            </a:r>
            <a:endParaRPr lang="en-US" sz="2400" b="1" u="sng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en-US" sz="2000" b="1" smtClean="0">
                <a:latin typeface="Arial" charset="0"/>
              </a:rPr>
              <a:t>Inhibition of Gastrin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sz="3600" smtClean="0">
                <a:solidFill>
                  <a:schemeClr val="tx1"/>
                </a:solidFill>
                <a:latin typeface="Arial" charset="0"/>
              </a:rPr>
              <a:t>Hormonal control in the Digestive system: Small Intestinal hormones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953000"/>
          </a:xfrm>
          <a:ln>
            <a:solidFill>
              <a:srgbClr val="FFFF99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400" b="1" i="1" smtClean="0">
                <a:latin typeface="Arial" charset="0"/>
                <a:cs typeface="Courier New" pitchFamily="49" charset="0"/>
              </a:rPr>
              <a:t>SECRETIN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:</a:t>
            </a:r>
          </a:p>
          <a:p>
            <a:pPr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 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Secretion: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By Enteroendocrine (S) cells in the 	Crypts of Lieberkuhn of small intestine.</a:t>
            </a:r>
          </a:p>
          <a:p>
            <a:pPr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Stimulus: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Acid chyme in small intestine causes 	secretion of Secretin:</a:t>
            </a:r>
          </a:p>
          <a:p>
            <a:pPr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Actions:</a:t>
            </a:r>
            <a:endParaRPr lang="en-US" sz="2400" b="1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en-US" sz="2000" b="1" smtClean="0">
                <a:latin typeface="Arial" charset="0"/>
                <a:cs typeface="Courier New" pitchFamily="49" charset="0"/>
              </a:rPr>
              <a:t>stimulate secretion of pancreatic juice and bile that is rich in bicarbonate ions.</a:t>
            </a:r>
            <a:endParaRPr lang="en-US" sz="2000" b="1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en-US" sz="2000" b="1" smtClean="0">
                <a:latin typeface="Arial" charset="0"/>
                <a:cs typeface="Courier New" pitchFamily="49" charset="0"/>
              </a:rPr>
              <a:t>inhibit production of HCl in stomach</a:t>
            </a:r>
            <a:endParaRPr lang="en-US" sz="2000" b="1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en-US" sz="2000" b="1" smtClean="0">
                <a:latin typeface="Arial" charset="0"/>
                <a:cs typeface="Courier New" pitchFamily="49" charset="0"/>
              </a:rPr>
              <a:t>promote growth and maintenance of the pancreas</a:t>
            </a:r>
            <a:endParaRPr lang="en-US" sz="2000" b="1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en-US" sz="2000" b="1" smtClean="0">
                <a:latin typeface="Arial" charset="0"/>
                <a:cs typeface="Courier New" pitchFamily="49" charset="0"/>
              </a:rPr>
              <a:t>enhance effects of Cholecystokinin (CCK)</a:t>
            </a:r>
          </a:p>
          <a:p>
            <a:pPr lvl="1"/>
            <a:r>
              <a:rPr lang="en-US" sz="2000" b="1" smtClean="0">
                <a:latin typeface="Arial" charset="0"/>
                <a:cs typeface="Times New Roman" pitchFamily="18" charset="0"/>
              </a:rPr>
              <a:t>Increases rate of bile secretion by hepatocytes</a:t>
            </a:r>
          </a:p>
          <a:p>
            <a:pPr>
              <a:buFontTx/>
              <a:buNone/>
            </a:pPr>
            <a:endParaRPr lang="en-US" sz="24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sz="3600" smtClean="0">
                <a:solidFill>
                  <a:schemeClr val="tx1"/>
                </a:solidFill>
                <a:latin typeface="Arial" charset="0"/>
              </a:rPr>
              <a:t>Hormonal control in the Digestive system: small intestinal hormones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  <a:ln>
            <a:solidFill>
              <a:srgbClr val="FFFF99"/>
            </a:solidFill>
          </a:ln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400" b="1" i="1" smtClean="0">
                <a:latin typeface="Arial" charset="0"/>
                <a:cs typeface="Courier New" pitchFamily="49" charset="0"/>
              </a:rPr>
              <a:t>CHOLECYSTOKININ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(CCK):</a:t>
            </a:r>
            <a:endParaRPr lang="en-US" sz="2400" b="1" smtClean="0">
              <a:latin typeface="Arial" charset="0"/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Secretion: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Enteroendocrine (CCK) cells in the small intestine mucosa Crypts of Lieberkuhn </a:t>
            </a:r>
          </a:p>
          <a:p>
            <a:pPr marL="533400" indent="-533400"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Stimulus: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Chyme rich in amino acids, triglycerides and fatty acids enter the small intestine.</a:t>
            </a:r>
            <a:endParaRPr lang="en-US" sz="2400" b="1" smtClean="0">
              <a:latin typeface="Arial" charset="0"/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Actions:</a:t>
            </a:r>
          </a:p>
          <a:p>
            <a:pPr marL="914400" lvl="1" indent="-457200"/>
            <a:r>
              <a:rPr lang="en-US" sz="2000" b="1" smtClean="0">
                <a:latin typeface="Arial" charset="0"/>
                <a:cs typeface="Courier New" pitchFamily="49" charset="0"/>
              </a:rPr>
              <a:t>increases secretion of pancreatic juice rich in digestive enzymes</a:t>
            </a:r>
            <a:endParaRPr lang="en-US" sz="2000" b="1" smtClean="0">
              <a:latin typeface="Arial" charset="0"/>
              <a:cs typeface="Times New Roman" pitchFamily="18" charset="0"/>
            </a:endParaRPr>
          </a:p>
          <a:p>
            <a:pPr marL="914400" lvl="1" indent="-457200"/>
            <a:r>
              <a:rPr lang="en-US" sz="2000" b="1" smtClean="0">
                <a:latin typeface="Arial" charset="0"/>
                <a:cs typeface="Courier New" pitchFamily="49" charset="0"/>
              </a:rPr>
              <a:t>opens the Sphincter of Oddi</a:t>
            </a:r>
            <a:endParaRPr lang="en-US" sz="2000" b="1" smtClean="0">
              <a:latin typeface="Arial" charset="0"/>
              <a:cs typeface="Times New Roman" pitchFamily="18" charset="0"/>
            </a:endParaRPr>
          </a:p>
          <a:p>
            <a:pPr marL="914400" lvl="1" indent="-457200"/>
            <a:r>
              <a:rPr lang="en-US" sz="2000" b="1" smtClean="0">
                <a:latin typeface="Arial" charset="0"/>
                <a:cs typeface="Courier New" pitchFamily="49" charset="0"/>
              </a:rPr>
              <a:t>contracts the gallbladder</a:t>
            </a:r>
          </a:p>
          <a:p>
            <a:pPr marL="914400" lvl="1" indent="-457200"/>
            <a:r>
              <a:rPr lang="en-US" sz="2000" b="1" smtClean="0">
                <a:latin typeface="Arial" charset="0"/>
                <a:cs typeface="Times New Roman" pitchFamily="18" charset="0"/>
              </a:rPr>
              <a:t>Inhibits gastric secretion and motility</a:t>
            </a:r>
          </a:p>
          <a:p>
            <a:pPr marL="914400" lvl="1" indent="-457200"/>
            <a:r>
              <a:rPr lang="en-US" sz="2000" b="1" smtClean="0">
                <a:latin typeface="Arial" charset="0"/>
                <a:cs typeface="Times New Roman" pitchFamily="18" charset="0"/>
              </a:rPr>
              <a:t>May reduce hunger</a:t>
            </a:r>
          </a:p>
          <a:p>
            <a:pPr marL="533400" indent="-533400">
              <a:buFontTx/>
              <a:buNone/>
            </a:pPr>
            <a:endParaRPr lang="en-US" sz="24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sz="3600" smtClean="0">
                <a:solidFill>
                  <a:schemeClr val="tx1"/>
                </a:solidFill>
                <a:latin typeface="Arial" charset="0"/>
              </a:rPr>
              <a:t>Hormonal control in the Digestive system: small intestinal hormones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  <a:ln>
            <a:solidFill>
              <a:srgbClr val="FFFF99"/>
            </a:solidFill>
          </a:ln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800" b="1" i="1" smtClean="0">
                <a:latin typeface="Arial" charset="0"/>
                <a:cs typeface="Courier New" pitchFamily="49" charset="0"/>
              </a:rPr>
              <a:t>Gastric Inhibitory Peptide </a:t>
            </a:r>
            <a:r>
              <a:rPr lang="en-US" sz="2800" b="1" smtClean="0">
                <a:latin typeface="Arial" charset="0"/>
                <a:cs typeface="Courier New" pitchFamily="49" charset="0"/>
              </a:rPr>
              <a:t>(GIP):</a:t>
            </a:r>
            <a:endParaRPr lang="en-US" sz="2800" b="1" smtClean="0">
              <a:latin typeface="Arial" charset="0"/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Secretion: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Enteroendocrine cells in the small 	intestine mucosa Crypts of Lieberkuhn </a:t>
            </a:r>
          </a:p>
          <a:p>
            <a:pPr marL="533400" indent="-533400"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Stimulus: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Chyme rich in triglycerides, fatty 	acids, and glucose enter the small intestine.</a:t>
            </a:r>
            <a:endParaRPr lang="en-US" sz="2400" b="1" smtClean="0">
              <a:latin typeface="Arial" charset="0"/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Actions:</a:t>
            </a:r>
            <a:endParaRPr lang="en-US" sz="2400" b="1" u="sng" smtClean="0">
              <a:latin typeface="Arial" charset="0"/>
              <a:cs typeface="Times New Roman" pitchFamily="18" charset="0"/>
            </a:endParaRPr>
          </a:p>
          <a:p>
            <a:pPr marL="914400" lvl="1" indent="-457200"/>
            <a:r>
              <a:rPr lang="en-US" sz="2000" b="1" smtClean="0">
                <a:latin typeface="Arial" charset="0"/>
              </a:rPr>
              <a:t>Stimulates release of insulin by beta cells</a:t>
            </a:r>
          </a:p>
          <a:p>
            <a:pPr marL="914400" lvl="1" indent="-457200"/>
            <a:r>
              <a:rPr lang="en-US" sz="2000" b="1" smtClean="0">
                <a:latin typeface="Arial" charset="0"/>
              </a:rPr>
              <a:t>Inhibits gastric secretion and motility</a:t>
            </a:r>
          </a:p>
          <a:p>
            <a:pPr marL="914400" lvl="1" indent="-457200"/>
            <a:r>
              <a:rPr lang="en-US" sz="2000" b="1" smtClean="0">
                <a:latin typeface="Arial" charset="0"/>
              </a:rPr>
              <a:t>Stimulates lipogenesis by adipose tissue</a:t>
            </a:r>
          </a:p>
          <a:p>
            <a:pPr marL="914400" lvl="1" indent="-457200"/>
            <a:r>
              <a:rPr lang="en-US" sz="2000" b="1" smtClean="0">
                <a:latin typeface="Arial" charset="0"/>
              </a:rPr>
              <a:t>Stimulates glucose use by skeletal muscle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sz="3600" smtClean="0">
                <a:solidFill>
                  <a:schemeClr val="tx1"/>
                </a:solidFill>
                <a:latin typeface="Arial" charset="0"/>
              </a:rPr>
              <a:t>Hormonal control in the Digestive system: small intestinal hormones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57600"/>
          </a:xfrm>
          <a:ln>
            <a:solidFill>
              <a:srgbClr val="FFFF99"/>
            </a:solidFill>
          </a:ln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800" b="1" i="1" smtClean="0">
                <a:latin typeface="Arial" charset="0"/>
                <a:cs typeface="Courier New" pitchFamily="49" charset="0"/>
              </a:rPr>
              <a:t>Vasoactive Intestinal Peptide</a:t>
            </a:r>
            <a:r>
              <a:rPr lang="en-US" sz="2800" b="1" smtClean="0">
                <a:latin typeface="Arial" charset="0"/>
                <a:cs typeface="Courier New" pitchFamily="49" charset="0"/>
              </a:rPr>
              <a:t> (VIP):</a:t>
            </a:r>
            <a:endParaRPr lang="en-US" sz="2800" b="1" smtClean="0">
              <a:latin typeface="Arial" charset="0"/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Secretion: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Enteroendocrine cells in the small 	intestine mucosa Crypts of Lieberkuhn </a:t>
            </a:r>
          </a:p>
          <a:p>
            <a:pPr marL="533400" indent="-533400"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Stimulus:</a:t>
            </a:r>
            <a:r>
              <a:rPr lang="en-US" sz="2400" b="1" smtClean="0">
                <a:latin typeface="Arial" charset="0"/>
                <a:cs typeface="Courier New" pitchFamily="49" charset="0"/>
              </a:rPr>
              <a:t>  Chyme entering the small intestine.</a:t>
            </a:r>
            <a:endParaRPr lang="en-US" sz="2400" b="1" smtClean="0">
              <a:latin typeface="Arial" charset="0"/>
              <a:cs typeface="Times New Roman" pitchFamily="18" charset="0"/>
            </a:endParaRPr>
          </a:p>
          <a:p>
            <a:pPr marL="533400" indent="-533400">
              <a:buFontTx/>
              <a:buNone/>
            </a:pPr>
            <a:r>
              <a:rPr lang="en-US" sz="2400" b="1" smtClean="0">
                <a:latin typeface="Arial" charset="0"/>
                <a:cs typeface="Courier New" pitchFamily="49" charset="0"/>
              </a:rPr>
              <a:t>	</a:t>
            </a:r>
            <a:r>
              <a:rPr lang="en-US" sz="2400" b="1" u="sng" smtClean="0">
                <a:latin typeface="Arial" charset="0"/>
                <a:cs typeface="Courier New" pitchFamily="49" charset="0"/>
              </a:rPr>
              <a:t>Actions:</a:t>
            </a:r>
            <a:endParaRPr lang="en-US" sz="2400" b="1" u="sng" smtClean="0">
              <a:latin typeface="Arial" charset="0"/>
              <a:cs typeface="Times New Roman" pitchFamily="18" charset="0"/>
            </a:endParaRPr>
          </a:p>
          <a:p>
            <a:pPr marL="914400" lvl="1" indent="-457200"/>
            <a:r>
              <a:rPr lang="en-US" sz="2000" b="1" smtClean="0">
                <a:latin typeface="Arial" charset="0"/>
              </a:rPr>
              <a:t>Stimulates buffer secretion</a:t>
            </a:r>
          </a:p>
          <a:p>
            <a:pPr marL="914400" lvl="1" indent="-457200"/>
            <a:r>
              <a:rPr lang="en-US" sz="2000" b="1" smtClean="0">
                <a:latin typeface="Arial" charset="0"/>
              </a:rPr>
              <a:t>Inhibits gastric secretion </a:t>
            </a:r>
          </a:p>
          <a:p>
            <a:pPr marL="914400" lvl="1" indent="-457200"/>
            <a:r>
              <a:rPr lang="en-US" sz="2000" b="1" smtClean="0">
                <a:latin typeface="Arial" charset="0"/>
              </a:rPr>
              <a:t>Dilates intestinal capillaries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066800"/>
          </a:xfrm>
        </p:spPr>
        <p:txBody>
          <a:bodyPr/>
          <a:lstStyle/>
          <a:p>
            <a:r>
              <a:rPr lang="en-US" sz="3600" smtClean="0">
                <a:solidFill>
                  <a:schemeClr val="tx1"/>
                </a:solidFill>
                <a:latin typeface="Arial" charset="0"/>
              </a:rPr>
              <a:t>Hormonal control in the Digestive system Pancreas and Islets of Langerhans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  <a:ln>
            <a:solidFill>
              <a:srgbClr val="FFFF99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Arial" charset="0"/>
                <a:cs typeface="Times New Roman" pitchFamily="18" charset="0"/>
              </a:rPr>
              <a:t>Endocrine cells make up 1% of the pancreas and are observed as Islets of Langerhans: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Arial" charset="0"/>
                <a:cs typeface="Times New Roman" pitchFamily="18" charset="0"/>
              </a:rPr>
              <a:t>	1.  Alpha Cells: Secrete </a:t>
            </a:r>
            <a:r>
              <a:rPr lang="en-US" sz="2400" b="1" i="1" u="sng" smtClean="0">
                <a:latin typeface="Arial" charset="0"/>
                <a:cs typeface="Times New Roman" pitchFamily="18" charset="0"/>
              </a:rPr>
              <a:t>Glucagon</a:t>
            </a:r>
            <a:r>
              <a:rPr lang="en-US" sz="2400" b="1" smtClean="0">
                <a:latin typeface="Arial" charset="0"/>
                <a:cs typeface="Times New Roman" pitchFamily="18" charset="0"/>
              </a:rPr>
              <a:t> (increases blood 	sugar)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Arial" charset="0"/>
                <a:cs typeface="Times New Roman" pitchFamily="18" charset="0"/>
              </a:rPr>
              <a:t>	2. Beta Cells: Secrete </a:t>
            </a:r>
            <a:r>
              <a:rPr lang="en-US" sz="2400" b="1" i="1" u="sng" smtClean="0">
                <a:latin typeface="Arial" charset="0"/>
                <a:cs typeface="Times New Roman" pitchFamily="18" charset="0"/>
              </a:rPr>
              <a:t>Insulin</a:t>
            </a:r>
            <a:r>
              <a:rPr lang="en-US" sz="2400" b="1" smtClean="0">
                <a:latin typeface="Arial" charset="0"/>
                <a:cs typeface="Times New Roman" pitchFamily="18" charset="0"/>
              </a:rPr>
              <a:t> (decreases blood 	sugar)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Arial" charset="0"/>
                <a:cs typeface="Times New Roman" pitchFamily="18" charset="0"/>
              </a:rPr>
              <a:t>	3. Delta Cells: Secretes </a:t>
            </a:r>
            <a:r>
              <a:rPr lang="en-US" sz="2400" b="1" i="1" u="sng" smtClean="0">
                <a:latin typeface="Arial" charset="0"/>
                <a:cs typeface="Times New Roman" pitchFamily="18" charset="0"/>
              </a:rPr>
              <a:t>Somatostatin</a:t>
            </a:r>
            <a:r>
              <a:rPr lang="en-US" sz="2400" b="1" smtClean="0">
                <a:latin typeface="Arial" charset="0"/>
                <a:cs typeface="Times New Roman" pitchFamily="18" charset="0"/>
              </a:rPr>
              <a:t> (inhibits		 secretion of both glucagon and insulin and		prolongs rate of nutrient absorption / decrease	depletion)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Arial" charset="0"/>
                <a:cs typeface="Times New Roman" pitchFamily="18" charset="0"/>
              </a:rPr>
              <a:t>	4. F-Cells: Secrete </a:t>
            </a:r>
            <a:r>
              <a:rPr lang="en-US" sz="2400" b="1" i="1" u="sng" smtClean="0">
                <a:latin typeface="Arial" charset="0"/>
                <a:cs typeface="Times New Roman" pitchFamily="18" charset="0"/>
              </a:rPr>
              <a:t>Pancreatic Polypeptide </a:t>
            </a:r>
            <a:r>
              <a:rPr lang="en-US" sz="2400" b="1" smtClean="0">
                <a:latin typeface="Arial" charset="0"/>
                <a:cs typeface="Times New Roman" pitchFamily="18" charset="0"/>
              </a:rPr>
              <a:t>(inhibit 	secretion of digestive enzymes and inhibits 	contraction of the gallbladder)</a:t>
            </a:r>
            <a:r>
              <a:rPr lang="en-US" sz="2400" b="1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r>
              <a:rPr lang="en-US" sz="3200" b="1" smtClean="0">
                <a:solidFill>
                  <a:schemeClr val="tx1"/>
                </a:solidFill>
                <a:latin typeface="Arial" charset="0"/>
              </a:rPr>
              <a:t>Enzymatic Digestion of Carbohydrates</a:t>
            </a:r>
          </a:p>
        </p:txBody>
      </p:sp>
      <p:graphicFrame>
        <p:nvGraphicFramePr>
          <p:cNvPr id="8276" name="Group 84"/>
          <p:cNvGraphicFramePr>
            <a:graphicFrameLocks noGrp="1"/>
          </p:cNvGraphicFramePr>
          <p:nvPr>
            <p:ph type="tbl" idx="1"/>
          </p:nvPr>
        </p:nvGraphicFramePr>
        <p:xfrm>
          <a:off x="381000" y="1066800"/>
          <a:ext cx="8458200" cy="5513832"/>
        </p:xfrm>
        <a:graphic>
          <a:graphicData uri="http://schemas.openxmlformats.org/drawingml/2006/table">
            <a:tbl>
              <a:tblPr/>
              <a:tblGrid>
                <a:gridCol w="1905000"/>
                <a:gridCol w="2590800"/>
                <a:gridCol w="1981200"/>
                <a:gridCol w="1981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Enzyme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Substrate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Amylase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Salivary glands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Pancreas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Starches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Amylose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Maltose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Dextrins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Dextrinase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Brush Border 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Dextrins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Glucose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Maltase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Brush Border 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Maltose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Glucose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Sucrase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Brush Border 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Sucrose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Glucose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Fructose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Lactase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Brush Border cells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Lactose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Glucose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Galactose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L:\templates\Blank Presentation.pot</Template>
  <TotalTime>395</TotalTime>
  <Words>346</Words>
  <Application>Microsoft PowerPoint</Application>
  <PresentationFormat>On-screen Show (4:3)</PresentationFormat>
  <Paragraphs>203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Calibri</vt:lpstr>
      <vt:lpstr>Courier New</vt:lpstr>
      <vt:lpstr>Blank Presentation</vt:lpstr>
      <vt:lpstr>Bio&amp; 242  Unit 1 / Lecture 4</vt:lpstr>
      <vt:lpstr>Hormonal control in the Digestive system: Gastric hormones</vt:lpstr>
      <vt:lpstr>Hormonal control in the Digestive system: Gastric hormones</vt:lpstr>
      <vt:lpstr>Hormonal control in the Digestive system: Small Intestinal hormones</vt:lpstr>
      <vt:lpstr>Hormonal control in the Digestive system: small intestinal hormones</vt:lpstr>
      <vt:lpstr>Hormonal control in the Digestive system: small intestinal hormones</vt:lpstr>
      <vt:lpstr>Hormonal control in the Digestive system: small intestinal hormones</vt:lpstr>
      <vt:lpstr>Hormonal control in the Digestive system Pancreas and Islets of Langerhans</vt:lpstr>
      <vt:lpstr>Enzymatic Digestion of Carbohydrates</vt:lpstr>
      <vt:lpstr>Enzymatic Digestion of Lipids</vt:lpstr>
      <vt:lpstr>Enzymatic Digestion of Proteins</vt:lpstr>
      <vt:lpstr>Enzymatic Digestion of Proteins</vt:lpstr>
      <vt:lpstr>Enzymatic Digestion of Proteins</vt:lpstr>
      <vt:lpstr>Enzymatic Digestion of nucleic Acids</vt:lpstr>
      <vt:lpstr>Slide 15</vt:lpstr>
      <vt:lpstr>Slide 16</vt:lpstr>
    </vt:vector>
  </TitlesOfParts>
  <Company>Spokane Falls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Hormonal control in the Digestive system Pancreas and Islets of Langerhans</dc:title>
  <dc:creator>garyb</dc:creator>
  <cp:lastModifiedBy>GaryB</cp:lastModifiedBy>
  <cp:revision>23</cp:revision>
  <dcterms:created xsi:type="dcterms:W3CDTF">2002-01-09T18:54:21Z</dcterms:created>
  <dcterms:modified xsi:type="dcterms:W3CDTF">2008-12-30T20:31:16Z</dcterms:modified>
</cp:coreProperties>
</file>